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4"/>
  </p:sldMasterIdLst>
  <p:notesMasterIdLst>
    <p:notesMasterId r:id="rId7"/>
  </p:notesMasterIdLst>
  <p:handoutMasterIdLst>
    <p:handoutMasterId r:id="rId8"/>
  </p:handoutMasterIdLst>
  <p:sldIdLst>
    <p:sldId id="307" r:id="rId5"/>
    <p:sldId id="308" r:id="rId6"/>
  </p:sldIdLst>
  <p:sldSz cx="9906000" cy="6858000" type="A4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FF3300"/>
    <a:srgbClr val="CC5B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B4A286-B6A2-46B0-83C2-8132A3B83D94}" v="558" dt="2025-01-30T02:58:27.748"/>
    <p1510:client id="{D9B89277-04A8-4D11-AD33-8171FCF47D59}" v="1" dt="2025-01-30T12:49:15.9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674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FF2A7-A795-4A90-BB10-E5077D6F37FD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1E473-803A-4720-BBF9-1D984C3899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52538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47" cy="49832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9826" y="0"/>
            <a:ext cx="2946246" cy="49832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120525F5-0C49-4F2C-B5A9-F05A537670A1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288" y="4777245"/>
            <a:ext cx="5439101" cy="3908363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310"/>
            <a:ext cx="2946247" cy="498328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9826" y="9428310"/>
            <a:ext cx="2946246" cy="498328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3D860B80-382A-44D2-A0A8-C3073DF7E5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228347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BDB52-E986-4686-AB5E-9C203E9D99F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847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BDB52-E986-4686-AB5E-9C203E9D99F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29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ECD6E-7CA0-4D62-B963-75759B88F66C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81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76BA9-2800-42EE-9334-DA96E3BB3D9E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6053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6D6A-54A1-43FB-A61E-604C119DADDC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8250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57EDB-3836-4927-9280-4B8642C37264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209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AC73F-3CD2-4DAD-965C-D51372B59D49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84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5A2-E24C-483C-8315-8BE0A53BF515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480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DDFF-E0FA-4125-B9C2-D8A2A6279772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454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3607-1B3D-4F94-BC67-94A6D922F6BD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3552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24015-9C44-480B-870A-086EB541C278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4960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DF528-9A2D-4E0D-871E-24A9464252BA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0830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BA7D3-65D8-45BF-9E6F-6A533C4DDCE5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１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086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102D0-37D6-41C7-9DE8-FB07EFD80A02}" type="datetime1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１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5D410-99FF-4214-85D3-C6E18D57D3D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0029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251061" y="461701"/>
            <a:ext cx="9426932" cy="3361362"/>
            <a:chOff x="171820" y="974446"/>
            <a:chExt cx="9365568" cy="4669402"/>
          </a:xfrm>
        </p:grpSpPr>
        <p:sp>
          <p:nvSpPr>
            <p:cNvPr id="7" name="1 つの角を切り取った四角形 6"/>
            <p:cNvSpPr/>
            <p:nvPr/>
          </p:nvSpPr>
          <p:spPr>
            <a:xfrm>
              <a:off x="171820" y="974446"/>
              <a:ext cx="3552282" cy="283753"/>
            </a:xfrm>
            <a:prstGeom prst="snip1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sz="1300" b="1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株式会社○○○○（○○市）</a:t>
              </a:r>
              <a:endParaRPr lang="en-US" altLang="ja-JP" sz="1300" b="1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171820" y="1254051"/>
              <a:ext cx="9365568" cy="438979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108000" bIns="72000" rtlCol="0" anchor="t" anchorCtr="0"/>
            <a:lstStyle/>
            <a:p>
              <a:r>
                <a:rPr lang="en-US" altLang="ja-JP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lang="ja-JP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プロジェクト名</a:t>
              </a:r>
              <a:r>
                <a:rPr lang="en-US" altLang="ja-JP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】</a:t>
              </a:r>
              <a:r>
                <a:rPr lang="zh-TW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r>
                <a:rPr lang="ja-JP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　　　　　　　　　　　　　　　　　　　　　　　　　　　　　　　　　　　　　　　　　　　　　　　　</a:t>
              </a:r>
              <a:r>
                <a:rPr lang="zh-TW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（</a:t>
              </a:r>
              <a:r>
                <a:rPr lang="ja-JP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補助金計画申請</a:t>
              </a:r>
              <a:r>
                <a:rPr lang="zh-TW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額：</a:t>
              </a:r>
              <a:r>
                <a:rPr lang="ja-JP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○○</a:t>
              </a:r>
              <a:r>
                <a:rPr lang="zh-TW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百万円）　</a:t>
              </a:r>
              <a:r>
                <a:rPr lang="ja-JP" altLang="en-US" sz="130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　　　　　　　　　　　　　　　　　　　　　　　　　　　　　　　　　　　　　　　　　　　　　　　　　　　　</a:t>
              </a:r>
              <a:endParaRPr lang="en-US" altLang="ja-JP" sz="13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○○に係る○○○事業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en-US" altLang="ja-JP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事業者概況</a:t>
              </a:r>
              <a:r>
                <a:rPr lang="en-US" altLang="ja-JP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】</a:t>
              </a: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・設立年月日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・事業：内容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・売上：○○億円、社員○名（○年○月期現在）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en-US" altLang="ja-JP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補助事業の内容</a:t>
              </a:r>
              <a:r>
                <a:rPr lang="en-US" altLang="ja-JP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】</a:t>
              </a: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事業内容に対する説明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</a:t>
              </a:r>
              <a:endParaRPr lang="en-US" altLang="ja-JP" sz="13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sz="13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・</a:t>
              </a:r>
            </a:p>
          </p:txBody>
        </p:sp>
      </p:grpSp>
      <p:sp>
        <p:nvSpPr>
          <p:cNvPr id="29" name="テキスト ボックス 28"/>
          <p:cNvSpPr txBox="1"/>
          <p:nvPr/>
        </p:nvSpPr>
        <p:spPr>
          <a:xfrm>
            <a:off x="4136571" y="144754"/>
            <a:ext cx="5528723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先進的事業</a:t>
            </a:r>
            <a:r>
              <a:rPr lang="en-US" altLang="ja-JP" sz="140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沖縄の特色事業</a:t>
            </a:r>
            <a:r>
              <a:rPr lang="en-US" altLang="ja-JP" sz="140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自給率向上事業</a:t>
            </a:r>
            <a:r>
              <a:rPr lang="en-US" altLang="ja-JP" sz="140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事業計画策定事業</a:t>
            </a:r>
            <a:endParaRPr kumimoji="1" lang="ja-JP" altLang="en-US" sz="1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55575" y="3897626"/>
            <a:ext cx="1656624" cy="418149"/>
          </a:xfrm>
          <a:prstGeom prst="rect">
            <a:avLst/>
          </a:prstGeom>
          <a:ln w="38100">
            <a:noFill/>
            <a:headEnd type="none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事業内容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892126F-CE11-6564-A46D-25B949391763}"/>
              </a:ext>
            </a:extLst>
          </p:cNvPr>
          <p:cNvSpPr/>
          <p:nvPr/>
        </p:nvSpPr>
        <p:spPr>
          <a:xfrm>
            <a:off x="4800600" y="4106700"/>
            <a:ext cx="4800658" cy="2470889"/>
          </a:xfrm>
          <a:prstGeom prst="rect">
            <a:avLst/>
          </a:prstGeom>
          <a:ln w="38100">
            <a:solidFill>
              <a:schemeClr val="accent5"/>
            </a:solidFill>
            <a:headEnd type="none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図表や絵等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615310-B28D-CBD6-B0B6-1161A884BD20}"/>
              </a:ext>
            </a:extLst>
          </p:cNvPr>
          <p:cNvSpPr/>
          <p:nvPr/>
        </p:nvSpPr>
        <p:spPr>
          <a:xfrm>
            <a:off x="347133" y="4445932"/>
            <a:ext cx="4250267" cy="2176756"/>
          </a:xfrm>
          <a:prstGeom prst="rect">
            <a:avLst/>
          </a:prstGeom>
          <a:ln w="38100">
            <a:solidFill>
              <a:schemeClr val="accent5"/>
            </a:solidFill>
            <a:headEnd type="none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図表や絵等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7024875-EF3D-4569-BCCF-D436A1FB100B}"/>
              </a:ext>
            </a:extLst>
          </p:cNvPr>
          <p:cNvSpPr/>
          <p:nvPr/>
        </p:nvSpPr>
        <p:spPr>
          <a:xfrm>
            <a:off x="251061" y="76200"/>
            <a:ext cx="1012589" cy="310938"/>
          </a:xfrm>
          <a:prstGeom prst="rect">
            <a:avLst/>
          </a:prstGeom>
          <a:ln w="6350">
            <a:headEnd type="none"/>
            <a:tailEnd w="med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別紙５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5D09D0-2292-981A-2DE8-DCAD1D0D632E}"/>
              </a:ext>
            </a:extLst>
          </p:cNvPr>
          <p:cNvSpPr txBox="1"/>
          <p:nvPr/>
        </p:nvSpPr>
        <p:spPr>
          <a:xfrm>
            <a:off x="1289539" y="96090"/>
            <a:ext cx="1958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補助事業概要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714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9736A90-1322-B94E-533F-4C1509570A1A}"/>
              </a:ext>
            </a:extLst>
          </p:cNvPr>
          <p:cNvSpPr/>
          <p:nvPr/>
        </p:nvSpPr>
        <p:spPr>
          <a:xfrm>
            <a:off x="259770" y="293914"/>
            <a:ext cx="1394859" cy="310938"/>
          </a:xfrm>
          <a:prstGeom prst="rect">
            <a:avLst/>
          </a:prstGeom>
          <a:ln w="6350">
            <a:headEnd type="none"/>
            <a:tailEnd w="med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記載注意事項</a:t>
            </a:r>
            <a:endParaRPr kumimoji="1" lang="ja-JP" altLang="en-US" sz="1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AF3E7A5-EFB5-2178-20C1-B662FC213981}"/>
              </a:ext>
            </a:extLst>
          </p:cNvPr>
          <p:cNvSpPr/>
          <p:nvPr/>
        </p:nvSpPr>
        <p:spPr>
          <a:xfrm>
            <a:off x="259770" y="742406"/>
            <a:ext cx="9406744" cy="1547948"/>
          </a:xfrm>
          <a:prstGeom prst="rect">
            <a:avLst/>
          </a:prstGeom>
          <a:ln w="6350">
            <a:noFill/>
            <a:headEnd type="none"/>
            <a:tailEnd w="med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80000" indent="-504000"/>
            <a:r>
              <a:rPr kumimoji="1"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①　右上の「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先進的事業</a:t>
            </a:r>
            <a:r>
              <a:rPr lang="en-US" altLang="ja-JP" sz="140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沖縄の特色事業</a:t>
            </a:r>
            <a:r>
              <a:rPr lang="en-US" altLang="ja-JP" sz="140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自給率向上事業</a:t>
            </a:r>
            <a:r>
              <a:rPr lang="en-US" altLang="ja-JP" sz="140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事業計画策定事業」は、申請する事業分類を残し、その他の分類は削除してください。</a:t>
            </a:r>
            <a:endParaRPr lang="en-US" altLang="ja-JP" sz="14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80000" indent="-504000"/>
            <a:endParaRPr kumimoji="1" lang="en-US" altLang="ja-JP" sz="14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80000" indent="-504000"/>
            <a:r>
              <a:rPr kumimoji="1"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②　「</a:t>
            </a:r>
            <a:r>
              <a:rPr lang="ja-JP" altLang="en-US" sz="1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補助事業の内容」は、補助事業に関連するものを記載してください。</a:t>
            </a:r>
            <a:endParaRPr lang="en-US" altLang="ja-JP" sz="1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80000" indent="-504000"/>
            <a:endParaRPr kumimoji="1" lang="en-US" altLang="ja-JP" sz="1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80000" indent="-504000"/>
            <a:r>
              <a:rPr lang="ja-JP" altLang="en-US" sz="1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　補助事業概要は、スライド１枚に納まるように作成してください。</a:t>
            </a:r>
            <a:endParaRPr kumimoji="1" lang="ja-JP" altLang="en-US" sz="14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sz="1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8045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38100">
          <a:solidFill>
            <a:schemeClr val="accent5"/>
          </a:solidFill>
          <a:headEnd type="none"/>
          <a:tailEnd w="med" len="lg"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7F5CBC09D45584B8EF473BCD079B9D7" ma:contentTypeVersion="14" ma:contentTypeDescription="新しいドキュメントを作成します。" ma:contentTypeScope="" ma:versionID="6deddfc6e96c4c9dc1b2d443d5c7cec8">
  <xsd:schema xmlns:xsd="http://www.w3.org/2001/XMLSchema" xmlns:xs="http://www.w3.org/2001/XMLSchema" xmlns:p="http://schemas.microsoft.com/office/2006/metadata/properties" xmlns:ns2="321e8871-1c24-4f8a-8f1d-b9016d52d4a3" xmlns:ns3="8ee52e10-ab1a-4c94-9d82-ab5dbf513320" targetNamespace="http://schemas.microsoft.com/office/2006/metadata/properties" ma:root="true" ma:fieldsID="804983424766e79f2e730ffa5aa27264" ns2:_="" ns3:_="">
    <xsd:import namespace="321e8871-1c24-4f8a-8f1d-b9016d52d4a3"/>
    <xsd:import namespace="8ee52e10-ab1a-4c94-9d82-ab5dbf513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1e8871-1c24-4f8a-8f1d-b9016d52d4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804ebf9-b652-43cc-9369-06696671cd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e52e10-ab1a-4c94-9d82-ab5dbf51332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0c6d183-3d80-4552-8418-747f4c2581fb}" ma:internalName="TaxCatchAll" ma:showField="CatchAllData" ma:web="8ee52e10-ab1a-4c94-9d82-ab5dbf513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1e8871-1c24-4f8a-8f1d-b9016d52d4a3">
      <Terms xmlns="http://schemas.microsoft.com/office/infopath/2007/PartnerControls"/>
    </lcf76f155ced4ddcb4097134ff3c332f>
    <TaxCatchAll xmlns="8ee52e10-ab1a-4c94-9d82-ab5dbf513320" xsi:nil="true"/>
  </documentManagement>
</p:properties>
</file>

<file path=customXml/itemProps1.xml><?xml version="1.0" encoding="utf-8"?>
<ds:datastoreItem xmlns:ds="http://schemas.openxmlformats.org/officeDocument/2006/customXml" ds:itemID="{811A1F8E-6009-4CA8-A0C6-379C7C2AC06F}"/>
</file>

<file path=customXml/itemProps2.xml><?xml version="1.0" encoding="utf-8"?>
<ds:datastoreItem xmlns:ds="http://schemas.openxmlformats.org/officeDocument/2006/customXml" ds:itemID="{4B415858-4913-4DFC-8182-9FC636D2FD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1D0696-B303-4248-9E79-134BD5B21C70}">
  <ds:schemaRefs>
    <ds:schemaRef ds:uri="321e8871-1c24-4f8a-8f1d-b9016d52d4a3"/>
    <ds:schemaRef ds:uri="8ee52e10-ab1a-4c94-9d82-ab5dbf513320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189</Words>
  <PresentationFormat>A4 210 x 297 mm</PresentationFormat>
  <Paragraphs>29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メイリオ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2025-01-30T02:58:08Z</dcterms:created>
  <dcterms:modified xsi:type="dcterms:W3CDTF">2026-03-27T06:13:38Z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0x01010027F5CBC09D45584B8EF473BCD079B9D7</vt:lpwstr>
  </property>
</Properties>
</file>